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6" r:id="rId10"/>
    <p:sldId id="267" r:id="rId11"/>
    <p:sldId id="264" r:id="rId12"/>
    <p:sldId id="265" r:id="rId13"/>
    <p:sldId id="268" r:id="rId14"/>
    <p:sldId id="276" r:id="rId15"/>
    <p:sldId id="269" r:id="rId16"/>
    <p:sldId id="271" r:id="rId17"/>
    <p:sldId id="272" r:id="rId18"/>
    <p:sldId id="273" r:id="rId19"/>
    <p:sldId id="274" r:id="rId20"/>
    <p:sldId id="275"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AFFAE0-DE47-41B3-9A49-8A29761B5E99}" type="datetimeFigureOut">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5381B-98AE-456F-A06C-1F5551AD4229}" type="slidenum">
              <a:rPr lang="en-US" smtClean="0"/>
              <a:t>‹#›</a:t>
            </a:fld>
            <a:endParaRPr lang="en-US"/>
          </a:p>
        </p:txBody>
      </p:sp>
    </p:spTree>
    <p:extLst>
      <p:ext uri="{BB962C8B-B14F-4D97-AF65-F5344CB8AC3E}">
        <p14:creationId xmlns:p14="http://schemas.microsoft.com/office/powerpoint/2010/main" val="302129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1CBD-287D-4CC1-A09D-A12320EB38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3BCCEF-6F83-4442-BA49-88821BC4E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778A7-2D6C-440E-8C4D-004631CD8400}"/>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5" name="Footer Placeholder 4">
            <a:extLst>
              <a:ext uri="{FF2B5EF4-FFF2-40B4-BE49-F238E27FC236}">
                <a16:creationId xmlns:a16="http://schemas.microsoft.com/office/drawing/2014/main" id="{94E24878-FA8D-4AEF-935C-D3C60FB3B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BB1CF-B6CE-4863-BD63-90C40954CAB0}"/>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3869638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94D6-074E-4E1B-A3B5-3A26DDF490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A1D7F1-6D40-4B9B-8806-F4605115F5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424EC-7F39-4DB3-8153-51D723F43C4D}"/>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5" name="Footer Placeholder 4">
            <a:extLst>
              <a:ext uri="{FF2B5EF4-FFF2-40B4-BE49-F238E27FC236}">
                <a16:creationId xmlns:a16="http://schemas.microsoft.com/office/drawing/2014/main" id="{ABFDA1B1-361C-4024-AA6E-B56AD67E2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326C2-EF8D-4A8A-A8DF-2DA5C9B8EF3A}"/>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267992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16284B-AF40-4F56-AEE0-474973091F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A93856-F3CC-44BD-A0A8-0A3B4AB16A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0210A-2C85-4C5C-A7A3-04C15B78B456}"/>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5" name="Footer Placeholder 4">
            <a:extLst>
              <a:ext uri="{FF2B5EF4-FFF2-40B4-BE49-F238E27FC236}">
                <a16:creationId xmlns:a16="http://schemas.microsoft.com/office/drawing/2014/main" id="{FFECDC1D-EA5E-4C4E-AA8A-6B570D7DC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442DB-7272-4487-95D8-1AA4B4BE63C3}"/>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584629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6B5D9-D31B-40A1-BDB8-6C9A6E1C2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2F3D6-E466-4758-B6CE-CB77C2C6A2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AA6C4E-A5FD-4F0D-905F-E24BBBD394C3}"/>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5" name="Footer Placeholder 4">
            <a:extLst>
              <a:ext uri="{FF2B5EF4-FFF2-40B4-BE49-F238E27FC236}">
                <a16:creationId xmlns:a16="http://schemas.microsoft.com/office/drawing/2014/main" id="{C2B7205E-FA43-4603-B61B-D427C9593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564D0-D8FE-4AB5-B73E-60CE6C653EDD}"/>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3048158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53F5-F316-4723-B589-E6B49626E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2A2BF5-6EEB-41DC-B252-85A0F3C9FE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B5AA1E-300C-4F27-9D12-1326424498B7}"/>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5" name="Footer Placeholder 4">
            <a:extLst>
              <a:ext uri="{FF2B5EF4-FFF2-40B4-BE49-F238E27FC236}">
                <a16:creationId xmlns:a16="http://schemas.microsoft.com/office/drawing/2014/main" id="{DC69BF86-0F9A-4EF2-A1C6-B495E4A3F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FFE04-1AED-4587-AB18-97AD7A04EBC8}"/>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3557802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7D8D-C20A-493D-97EC-D270ECF6A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55A19-DAA6-4969-A049-75C49AD2CE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6F3C33-D3EC-4590-ABFC-4B21C6D72C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B636D0-3AEA-46BB-9FB4-E2588A9B2D9B}"/>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6" name="Footer Placeholder 5">
            <a:extLst>
              <a:ext uri="{FF2B5EF4-FFF2-40B4-BE49-F238E27FC236}">
                <a16:creationId xmlns:a16="http://schemas.microsoft.com/office/drawing/2014/main" id="{095A5643-E180-4E65-8A9F-D6FE1B0CD3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A58372-98BF-4E23-9C1A-6D4FFA05984C}"/>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1491625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0C047-41A9-4AE6-8E4D-06B64790E4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22C607-AB63-421A-840C-E903D8216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726366-83D5-42CB-ADFE-E6A3784857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6B54C1-FE5D-4611-BED6-9AC14E54F4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CA593E-D624-4139-88E5-0538C5FFEE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C5E74-DF74-419F-A39E-284CB7405E89}"/>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8" name="Footer Placeholder 7">
            <a:extLst>
              <a:ext uri="{FF2B5EF4-FFF2-40B4-BE49-F238E27FC236}">
                <a16:creationId xmlns:a16="http://schemas.microsoft.com/office/drawing/2014/main" id="{710FC4ED-182A-47AD-9D1B-72F1B38E2E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92B40B-7945-4AD9-A49E-8ECD7F9BE7F1}"/>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110758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351F-9EC1-4370-8C4A-3C76BD0F2C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BF5FD-E1A7-4B91-A6E8-8F225F63DB06}"/>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4" name="Footer Placeholder 3">
            <a:extLst>
              <a:ext uri="{FF2B5EF4-FFF2-40B4-BE49-F238E27FC236}">
                <a16:creationId xmlns:a16="http://schemas.microsoft.com/office/drawing/2014/main" id="{C3299663-4382-479A-BDE6-2886EBB4CC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A13D5B-C765-4BE3-BA54-C8FA62F53143}"/>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2562712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9BC06-7615-4137-8457-51A148971907}"/>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3" name="Footer Placeholder 2">
            <a:extLst>
              <a:ext uri="{FF2B5EF4-FFF2-40B4-BE49-F238E27FC236}">
                <a16:creationId xmlns:a16="http://schemas.microsoft.com/office/drawing/2014/main" id="{52D05128-F617-4AB5-B86F-3806B8D58B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1C0FB-1017-418E-823C-84E38340B862}"/>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3714067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A68E-EF5E-4987-BCBE-547ABC407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B146FE-8B89-4774-9E2A-4A0084D8F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6E716D-B4ED-4459-AFD5-FA4E4A3E0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DF65A-2BAF-4490-ABFA-87B3006F9614}"/>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6" name="Footer Placeholder 5">
            <a:extLst>
              <a:ext uri="{FF2B5EF4-FFF2-40B4-BE49-F238E27FC236}">
                <a16:creationId xmlns:a16="http://schemas.microsoft.com/office/drawing/2014/main" id="{A6BB0483-109E-4898-8AD3-FFFF6A5EF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0E3CE-114B-42B7-A0E0-98374F4AAC02}"/>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874651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7035-B1EA-4FBE-BD55-F49EDBCB94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32268C-1407-41E5-8DB9-44EA515EA3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4869AD-407E-4D01-8F19-536B29426C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9A195-3C90-46B3-8C31-2521FFB94670}"/>
              </a:ext>
            </a:extLst>
          </p:cNvPr>
          <p:cNvSpPr>
            <a:spLocks noGrp="1"/>
          </p:cNvSpPr>
          <p:nvPr>
            <p:ph type="dt" sz="half" idx="10"/>
          </p:nvPr>
        </p:nvSpPr>
        <p:spPr/>
        <p:txBody>
          <a:bodyPr/>
          <a:lstStyle/>
          <a:p>
            <a:fld id="{92EA8692-EE92-457B-87F3-D4A10577616E}" type="datetimeFigureOut">
              <a:rPr lang="en-US" smtClean="0"/>
              <a:t>7/15/2021</a:t>
            </a:fld>
            <a:endParaRPr lang="en-US"/>
          </a:p>
        </p:txBody>
      </p:sp>
      <p:sp>
        <p:nvSpPr>
          <p:cNvPr id="6" name="Footer Placeholder 5">
            <a:extLst>
              <a:ext uri="{FF2B5EF4-FFF2-40B4-BE49-F238E27FC236}">
                <a16:creationId xmlns:a16="http://schemas.microsoft.com/office/drawing/2014/main" id="{D50F42F6-9058-4CCF-A1B5-6BAFE7B66E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39E877-22C7-4034-9E68-C668E5B5EA19}"/>
              </a:ext>
            </a:extLst>
          </p:cNvPr>
          <p:cNvSpPr>
            <a:spLocks noGrp="1"/>
          </p:cNvSpPr>
          <p:nvPr>
            <p:ph type="sldNum" sz="quarter" idx="12"/>
          </p:nvPr>
        </p:nvSpPr>
        <p:spPr/>
        <p:txBody>
          <a:bodyPr/>
          <a:lstStyle/>
          <a:p>
            <a:fld id="{43B9C0BE-A03F-4BFB-BAE6-7870B66C88E0}" type="slidenum">
              <a:rPr lang="en-US" smtClean="0"/>
              <a:t>‹#›</a:t>
            </a:fld>
            <a:endParaRPr lang="en-US"/>
          </a:p>
        </p:txBody>
      </p:sp>
    </p:spTree>
    <p:extLst>
      <p:ext uri="{BB962C8B-B14F-4D97-AF65-F5344CB8AC3E}">
        <p14:creationId xmlns:p14="http://schemas.microsoft.com/office/powerpoint/2010/main" val="2928699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7136B4-C855-4D9F-8CB0-9D57C90FE2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320F39-464C-4A31-BBD7-74ECFFF335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61F37C-6D34-40B7-B439-C637C31B45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A8692-EE92-457B-87F3-D4A10577616E}" type="datetimeFigureOut">
              <a:rPr lang="en-US" smtClean="0"/>
              <a:t>7/15/2021</a:t>
            </a:fld>
            <a:endParaRPr lang="en-US"/>
          </a:p>
        </p:txBody>
      </p:sp>
      <p:sp>
        <p:nvSpPr>
          <p:cNvPr id="5" name="Footer Placeholder 4">
            <a:extLst>
              <a:ext uri="{FF2B5EF4-FFF2-40B4-BE49-F238E27FC236}">
                <a16:creationId xmlns:a16="http://schemas.microsoft.com/office/drawing/2014/main" id="{E53D1207-D03C-4AFA-A01B-D3CD277EDE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D2C271-A7B6-4268-8AE9-58319011B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B9C0BE-A03F-4BFB-BAE6-7870B66C88E0}" type="slidenum">
              <a:rPr lang="en-US" smtClean="0"/>
              <a:t>‹#›</a:t>
            </a:fld>
            <a:endParaRPr lang="en-US"/>
          </a:p>
        </p:txBody>
      </p:sp>
    </p:spTree>
    <p:extLst>
      <p:ext uri="{BB962C8B-B14F-4D97-AF65-F5344CB8AC3E}">
        <p14:creationId xmlns:p14="http://schemas.microsoft.com/office/powerpoint/2010/main" val="4137390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shishjainblogger@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khanacademy.org/math/ap-statistics/inference-slope-linear-regression/inference-slope/v/conditions-inference-slope"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C1BA9-964F-40AB-BE93-DF03978C15D8}"/>
              </a:ext>
            </a:extLst>
          </p:cNvPr>
          <p:cNvSpPr>
            <a:spLocks noGrp="1"/>
          </p:cNvSpPr>
          <p:nvPr>
            <p:ph type="ctrTitle"/>
          </p:nvPr>
        </p:nvSpPr>
        <p:spPr/>
        <p:txBody>
          <a:bodyPr/>
          <a:lstStyle/>
          <a:p>
            <a:r>
              <a:rPr lang="en-US" dirty="0"/>
              <a:t>Linear Regression</a:t>
            </a:r>
          </a:p>
        </p:txBody>
      </p:sp>
      <p:sp>
        <p:nvSpPr>
          <p:cNvPr id="3" name="Subtitle 2">
            <a:extLst>
              <a:ext uri="{FF2B5EF4-FFF2-40B4-BE49-F238E27FC236}">
                <a16:creationId xmlns:a16="http://schemas.microsoft.com/office/drawing/2014/main" id="{665DC103-360A-4CF2-A301-A6FBB90E71BC}"/>
              </a:ext>
            </a:extLst>
          </p:cNvPr>
          <p:cNvSpPr>
            <a:spLocks noGrp="1"/>
          </p:cNvSpPr>
          <p:nvPr>
            <p:ph type="subTitle" idx="1"/>
          </p:nvPr>
        </p:nvSpPr>
        <p:spPr/>
        <p:txBody>
          <a:bodyPr/>
          <a:lstStyle/>
          <a:p>
            <a:r>
              <a:rPr lang="en-US" dirty="0"/>
              <a:t>Ashish Jain / </a:t>
            </a:r>
            <a:r>
              <a:rPr lang="en-US" dirty="0">
                <a:hlinkClick r:id="rId2"/>
              </a:rPr>
              <a:t>ashishjainblogger@gmail.com</a:t>
            </a:r>
            <a:r>
              <a:rPr lang="en-US" dirty="0"/>
              <a:t> / 9888-570-759</a:t>
            </a:r>
          </a:p>
        </p:txBody>
      </p:sp>
    </p:spTree>
    <p:extLst>
      <p:ext uri="{BB962C8B-B14F-4D97-AF65-F5344CB8AC3E}">
        <p14:creationId xmlns:p14="http://schemas.microsoft.com/office/powerpoint/2010/main" val="1311859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CA15F-209B-402B-BED3-96C7DE6BC11A}"/>
              </a:ext>
            </a:extLst>
          </p:cNvPr>
          <p:cNvPicPr>
            <a:picLocks noChangeAspect="1"/>
          </p:cNvPicPr>
          <p:nvPr/>
        </p:nvPicPr>
        <p:blipFill>
          <a:blip r:embed="rId2"/>
          <a:stretch>
            <a:fillRect/>
          </a:stretch>
        </p:blipFill>
        <p:spPr>
          <a:xfrm>
            <a:off x="3386739" y="0"/>
            <a:ext cx="5418522" cy="6858000"/>
          </a:xfrm>
          <a:prstGeom prst="rect">
            <a:avLst/>
          </a:prstGeom>
        </p:spPr>
      </p:pic>
    </p:spTree>
    <p:extLst>
      <p:ext uri="{BB962C8B-B14F-4D97-AF65-F5344CB8AC3E}">
        <p14:creationId xmlns:p14="http://schemas.microsoft.com/office/powerpoint/2010/main" val="707098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68540-B0FA-4BB5-B303-7F57CDA6C924}"/>
              </a:ext>
            </a:extLst>
          </p:cNvPr>
          <p:cNvPicPr>
            <a:picLocks noChangeAspect="1"/>
          </p:cNvPicPr>
          <p:nvPr/>
        </p:nvPicPr>
        <p:blipFill>
          <a:blip r:embed="rId2"/>
          <a:stretch>
            <a:fillRect/>
          </a:stretch>
        </p:blipFill>
        <p:spPr>
          <a:xfrm>
            <a:off x="151170" y="957678"/>
            <a:ext cx="11974714" cy="4406801"/>
          </a:xfrm>
          <a:prstGeom prst="rect">
            <a:avLst/>
          </a:prstGeom>
        </p:spPr>
      </p:pic>
      <p:sp>
        <p:nvSpPr>
          <p:cNvPr id="4" name="TextBox 3">
            <a:extLst>
              <a:ext uri="{FF2B5EF4-FFF2-40B4-BE49-F238E27FC236}">
                <a16:creationId xmlns:a16="http://schemas.microsoft.com/office/drawing/2014/main" id="{8A324D7A-BD17-41F9-8A7C-82B6D99718C3}"/>
              </a:ext>
            </a:extLst>
          </p:cNvPr>
          <p:cNvSpPr txBox="1"/>
          <p:nvPr/>
        </p:nvSpPr>
        <p:spPr>
          <a:xfrm>
            <a:off x="203200" y="162560"/>
            <a:ext cx="10617200" cy="369332"/>
          </a:xfrm>
          <a:prstGeom prst="rect">
            <a:avLst/>
          </a:prstGeom>
          <a:noFill/>
        </p:spPr>
        <p:txBody>
          <a:bodyPr wrap="square" rtlCol="0">
            <a:spAutoFit/>
          </a:bodyPr>
          <a:lstStyle/>
          <a:p>
            <a:r>
              <a:rPr lang="en-US" b="1" dirty="0"/>
              <a:t>7. DATA SET FOR CASE STUDY</a:t>
            </a:r>
          </a:p>
        </p:txBody>
      </p:sp>
    </p:spTree>
    <p:extLst>
      <p:ext uri="{BB962C8B-B14F-4D97-AF65-F5344CB8AC3E}">
        <p14:creationId xmlns:p14="http://schemas.microsoft.com/office/powerpoint/2010/main" val="965053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E831A4-61E2-4BAA-9074-982C41FB5536}"/>
              </a:ext>
            </a:extLst>
          </p:cNvPr>
          <p:cNvPicPr>
            <a:picLocks noChangeAspect="1"/>
          </p:cNvPicPr>
          <p:nvPr/>
        </p:nvPicPr>
        <p:blipFill>
          <a:blip r:embed="rId2"/>
          <a:stretch>
            <a:fillRect/>
          </a:stretch>
        </p:blipFill>
        <p:spPr>
          <a:xfrm>
            <a:off x="2385494" y="1345511"/>
            <a:ext cx="7421011" cy="5325218"/>
          </a:xfrm>
          <a:prstGeom prst="rect">
            <a:avLst/>
          </a:prstGeom>
        </p:spPr>
      </p:pic>
      <p:sp>
        <p:nvSpPr>
          <p:cNvPr id="4" name="TextBox 3">
            <a:extLst>
              <a:ext uri="{FF2B5EF4-FFF2-40B4-BE49-F238E27FC236}">
                <a16:creationId xmlns:a16="http://schemas.microsoft.com/office/drawing/2014/main" id="{78E4FCAC-2855-4D49-B971-BF633458A02D}"/>
              </a:ext>
            </a:extLst>
          </p:cNvPr>
          <p:cNvSpPr txBox="1"/>
          <p:nvPr/>
        </p:nvSpPr>
        <p:spPr>
          <a:xfrm>
            <a:off x="0" y="91440"/>
            <a:ext cx="12059920" cy="369332"/>
          </a:xfrm>
          <a:prstGeom prst="rect">
            <a:avLst/>
          </a:prstGeom>
          <a:noFill/>
        </p:spPr>
        <p:txBody>
          <a:bodyPr wrap="square" rtlCol="0">
            <a:spAutoFit/>
          </a:bodyPr>
          <a:lstStyle/>
          <a:p>
            <a:r>
              <a:rPr lang="en-US" b="1" dirty="0"/>
              <a:t>8. SCATTER PLOT FOR OUR DATA</a:t>
            </a:r>
          </a:p>
        </p:txBody>
      </p:sp>
    </p:spTree>
    <p:extLst>
      <p:ext uri="{BB962C8B-B14F-4D97-AF65-F5344CB8AC3E}">
        <p14:creationId xmlns:p14="http://schemas.microsoft.com/office/powerpoint/2010/main" val="405783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0C613C-FC4D-440C-829D-00A3352E9011}"/>
              </a:ext>
            </a:extLst>
          </p:cNvPr>
          <p:cNvPicPr>
            <a:picLocks noChangeAspect="1"/>
          </p:cNvPicPr>
          <p:nvPr/>
        </p:nvPicPr>
        <p:blipFill>
          <a:blip r:embed="rId2"/>
          <a:stretch>
            <a:fillRect/>
          </a:stretch>
        </p:blipFill>
        <p:spPr>
          <a:xfrm>
            <a:off x="172324" y="755048"/>
            <a:ext cx="10221751" cy="4067743"/>
          </a:xfrm>
          <a:prstGeom prst="rect">
            <a:avLst/>
          </a:prstGeom>
        </p:spPr>
      </p:pic>
      <p:sp>
        <p:nvSpPr>
          <p:cNvPr id="4" name="TextBox 3">
            <a:extLst>
              <a:ext uri="{FF2B5EF4-FFF2-40B4-BE49-F238E27FC236}">
                <a16:creationId xmlns:a16="http://schemas.microsoft.com/office/drawing/2014/main" id="{67327968-613C-4022-A256-1404056BA057}"/>
              </a:ext>
            </a:extLst>
          </p:cNvPr>
          <p:cNvSpPr txBox="1"/>
          <p:nvPr/>
        </p:nvSpPr>
        <p:spPr>
          <a:xfrm>
            <a:off x="172324" y="184666"/>
            <a:ext cx="10221751" cy="369332"/>
          </a:xfrm>
          <a:prstGeom prst="rect">
            <a:avLst/>
          </a:prstGeom>
          <a:noFill/>
        </p:spPr>
        <p:txBody>
          <a:bodyPr wrap="square" rtlCol="0">
            <a:spAutoFit/>
          </a:bodyPr>
          <a:lstStyle/>
          <a:p>
            <a:r>
              <a:rPr lang="en-US" b="1" dirty="0"/>
              <a:t>9. SOLVING THE PROBLEM</a:t>
            </a:r>
          </a:p>
        </p:txBody>
      </p:sp>
    </p:spTree>
    <p:extLst>
      <p:ext uri="{BB962C8B-B14F-4D97-AF65-F5344CB8AC3E}">
        <p14:creationId xmlns:p14="http://schemas.microsoft.com/office/powerpoint/2010/main" val="4258760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C7ECC-BAE5-463F-9504-1BB67A5DBB56}"/>
              </a:ext>
            </a:extLst>
          </p:cNvPr>
          <p:cNvSpPr txBox="1"/>
          <p:nvPr/>
        </p:nvSpPr>
        <p:spPr>
          <a:xfrm>
            <a:off x="355107" y="284085"/>
            <a:ext cx="4216893" cy="1200329"/>
          </a:xfrm>
          <a:prstGeom prst="rect">
            <a:avLst/>
          </a:prstGeom>
          <a:noFill/>
        </p:spPr>
        <p:txBody>
          <a:bodyPr wrap="square" rtlCol="0">
            <a:spAutoFit/>
          </a:bodyPr>
          <a:lstStyle/>
          <a:p>
            <a:r>
              <a:rPr lang="en-US" dirty="0"/>
              <a:t>Scikit-learn</a:t>
            </a:r>
          </a:p>
          <a:p>
            <a:r>
              <a:rPr lang="en-US" dirty="0"/>
              <a:t>Pandas</a:t>
            </a:r>
          </a:p>
          <a:p>
            <a:r>
              <a:rPr lang="en-US" dirty="0" err="1"/>
              <a:t>Scipy</a:t>
            </a:r>
            <a:endParaRPr lang="en-US" dirty="0"/>
          </a:p>
          <a:p>
            <a:endParaRPr lang="en-US" dirty="0"/>
          </a:p>
        </p:txBody>
      </p:sp>
    </p:spTree>
    <p:extLst>
      <p:ext uri="{BB962C8B-B14F-4D97-AF65-F5344CB8AC3E}">
        <p14:creationId xmlns:p14="http://schemas.microsoft.com/office/powerpoint/2010/main" val="65453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B36F61-08B5-4F7B-B234-1C2722271CD0}"/>
              </a:ext>
            </a:extLst>
          </p:cNvPr>
          <p:cNvPicPr>
            <a:picLocks noChangeAspect="1"/>
          </p:cNvPicPr>
          <p:nvPr/>
        </p:nvPicPr>
        <p:blipFill>
          <a:blip r:embed="rId2"/>
          <a:stretch>
            <a:fillRect/>
          </a:stretch>
        </p:blipFill>
        <p:spPr>
          <a:xfrm>
            <a:off x="1799625" y="123363"/>
            <a:ext cx="8592749" cy="6611273"/>
          </a:xfrm>
          <a:prstGeom prst="rect">
            <a:avLst/>
          </a:prstGeom>
        </p:spPr>
      </p:pic>
    </p:spTree>
    <p:extLst>
      <p:ext uri="{BB962C8B-B14F-4D97-AF65-F5344CB8AC3E}">
        <p14:creationId xmlns:p14="http://schemas.microsoft.com/office/powerpoint/2010/main" val="58957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D81321-E6E8-4CAD-AEAD-DDE054C26B34}"/>
              </a:ext>
            </a:extLst>
          </p:cNvPr>
          <p:cNvSpPr txBox="1"/>
          <p:nvPr/>
        </p:nvSpPr>
        <p:spPr>
          <a:xfrm>
            <a:off x="142240" y="203200"/>
            <a:ext cx="11856720" cy="1661993"/>
          </a:xfrm>
          <a:prstGeom prst="rect">
            <a:avLst/>
          </a:prstGeom>
          <a:noFill/>
        </p:spPr>
        <p:txBody>
          <a:bodyPr wrap="square" rtlCol="0">
            <a:spAutoFit/>
          </a:bodyPr>
          <a:lstStyle/>
          <a:p>
            <a:r>
              <a:rPr lang="en-US" b="1" dirty="0"/>
              <a:t>10. LINER – CONDITIONS THAT SHOULD BE MET BY THE DATASET BEFORE WE USE LINEAR REGRESSION ON IT</a:t>
            </a:r>
          </a:p>
          <a:p>
            <a:endParaRPr lang="en-US" b="1" dirty="0"/>
          </a:p>
          <a:p>
            <a:r>
              <a:rPr lang="en-US" dirty="0"/>
              <a:t>Ref:</a:t>
            </a:r>
          </a:p>
          <a:p>
            <a:r>
              <a:rPr lang="en-US" sz="1600" dirty="0">
                <a:hlinkClick r:id="rId2"/>
              </a:rPr>
              <a:t>https://www.khanacademy.org/math/ap-statistics/inference-slope-linear-regression/inference-slope/v/conditions-inference-slope</a:t>
            </a:r>
            <a:endParaRPr lang="en-US" sz="1600" dirty="0"/>
          </a:p>
          <a:p>
            <a:endParaRPr lang="en-US" sz="1600" dirty="0"/>
          </a:p>
          <a:p>
            <a:endParaRPr lang="en-US" sz="1600" dirty="0"/>
          </a:p>
        </p:txBody>
      </p:sp>
      <p:pic>
        <p:nvPicPr>
          <p:cNvPr id="5" name="Picture 4">
            <a:extLst>
              <a:ext uri="{FF2B5EF4-FFF2-40B4-BE49-F238E27FC236}">
                <a16:creationId xmlns:a16="http://schemas.microsoft.com/office/drawing/2014/main" id="{5A6CF63E-7825-429A-B7CC-D65B08E3DE24}"/>
              </a:ext>
            </a:extLst>
          </p:cNvPr>
          <p:cNvPicPr>
            <a:picLocks noChangeAspect="1"/>
          </p:cNvPicPr>
          <p:nvPr/>
        </p:nvPicPr>
        <p:blipFill>
          <a:blip r:embed="rId3"/>
          <a:stretch>
            <a:fillRect/>
          </a:stretch>
        </p:blipFill>
        <p:spPr>
          <a:xfrm>
            <a:off x="301307" y="1555297"/>
            <a:ext cx="9360853" cy="5099503"/>
          </a:xfrm>
          <a:prstGeom prst="rect">
            <a:avLst/>
          </a:prstGeom>
        </p:spPr>
      </p:pic>
    </p:spTree>
    <p:extLst>
      <p:ext uri="{BB962C8B-B14F-4D97-AF65-F5344CB8AC3E}">
        <p14:creationId xmlns:p14="http://schemas.microsoft.com/office/powerpoint/2010/main" val="153935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60BAA8-3B02-4319-9521-67203D8494DC}"/>
              </a:ext>
            </a:extLst>
          </p:cNvPr>
          <p:cNvSpPr txBox="1"/>
          <p:nvPr/>
        </p:nvSpPr>
        <p:spPr>
          <a:xfrm>
            <a:off x="0" y="137458"/>
            <a:ext cx="12110720" cy="5078313"/>
          </a:xfrm>
          <a:prstGeom prst="rect">
            <a:avLst/>
          </a:prstGeom>
          <a:noFill/>
        </p:spPr>
        <p:txBody>
          <a:bodyPr wrap="square">
            <a:spAutoFit/>
          </a:bodyPr>
          <a:lstStyle/>
          <a:p>
            <a:r>
              <a:rPr lang="en-US" dirty="0"/>
              <a:t>11. LINER (From Transcript)</a:t>
            </a:r>
          </a:p>
          <a:p>
            <a:endParaRPr lang="en-US" dirty="0"/>
          </a:p>
          <a:p>
            <a:r>
              <a:rPr lang="en-US" dirty="0"/>
              <a:t>L: Linear</a:t>
            </a:r>
          </a:p>
          <a:p>
            <a:r>
              <a:rPr lang="en-US" dirty="0"/>
              <a:t>The L right over here actually does stand for linear. And here, the condition is, is that the actual relationship in the population between your x and y variables actually is a linear relationship, so actual linear relationship between x and y. Now, in a lot of cases, you might just have to assume that this is going to be the case when you see it on an exam, like an AP exam, for example. They might say, hey, assume this condition is met. Oftentimes, it'll say assume of these conditions are met. They just want you to maybe know about these conditions. But this is something to think about. If the underlying relationship is nonlinear, well, then maybe some of your inferences might not be as robust. </a:t>
            </a:r>
          </a:p>
          <a:p>
            <a:endParaRPr lang="en-US" dirty="0"/>
          </a:p>
          <a:p>
            <a:r>
              <a:rPr lang="en-US" dirty="0"/>
              <a:t>I: Independence</a:t>
            </a:r>
          </a:p>
          <a:p>
            <a:r>
              <a:rPr lang="en-US" dirty="0"/>
              <a:t>Now, the next one is one we have seen before when we're talking about general conditions for inference, and this is the independence, independence condition. And there's a couple of ways to think about it. Either individual observations are independent of each other. So you could be sampling with replacement. Or you could be thinking about your 10% rule, that we have  done when we thought about the independence condition for proportions and for means, where we would need to feel confident that the size of our sample is no more than 10% of the size of the population. </a:t>
            </a:r>
          </a:p>
          <a:p>
            <a:endParaRPr lang="en-US" dirty="0"/>
          </a:p>
          <a:p>
            <a:endParaRPr lang="en-US" dirty="0"/>
          </a:p>
        </p:txBody>
      </p:sp>
    </p:spTree>
    <p:extLst>
      <p:ext uri="{BB962C8B-B14F-4D97-AF65-F5344CB8AC3E}">
        <p14:creationId xmlns:p14="http://schemas.microsoft.com/office/powerpoint/2010/main" val="321887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01E910-F04B-4147-AF05-27316F3CE087}"/>
              </a:ext>
            </a:extLst>
          </p:cNvPr>
          <p:cNvSpPr txBox="1"/>
          <p:nvPr/>
        </p:nvSpPr>
        <p:spPr>
          <a:xfrm>
            <a:off x="121920" y="132080"/>
            <a:ext cx="11734800" cy="5355312"/>
          </a:xfrm>
          <a:prstGeom prst="rect">
            <a:avLst/>
          </a:prstGeom>
          <a:noFill/>
        </p:spPr>
        <p:txBody>
          <a:bodyPr wrap="square" rtlCol="0">
            <a:spAutoFit/>
          </a:bodyPr>
          <a:lstStyle/>
          <a:p>
            <a:endParaRPr lang="en-US" dirty="0"/>
          </a:p>
          <a:p>
            <a:r>
              <a:rPr lang="en-US" dirty="0"/>
              <a:t>N: Normal curve</a:t>
            </a:r>
          </a:p>
          <a:p>
            <a:r>
              <a:rPr lang="en-US" dirty="0"/>
              <a:t>Now, the next one is the normal condition, which we have talked about when we were doing inference for proportions and for means. Although, it means something a little bit more sophisticated when we're dealing with a regression. The normal condition, and, once again, many times people just say assume it's been met. But let me actually draw a regression line, but do it with a little perspective, and I'm </a:t>
            </a:r>
            <a:r>
              <a:rPr lang="en-US" dirty="0" err="1"/>
              <a:t>gonna</a:t>
            </a:r>
            <a:r>
              <a:rPr lang="en-US" dirty="0"/>
              <a:t> add a third dimension. Let's say that's the x-axis, and let's say this is the y-axis. And the true population regression line looks like this. And so the normal condition tells us that, for any given x in the true population, the distribution of y's that you would expect is normal, is normal. So let me see if I can draw a normal distribution for the y's, given that x. So that would be that normal distribution there. And then let's say, for this x right over here, you would expect a normal distribution as well, so just like, just like this. So if we're given x, the distribution of y's should be normal. Once again, many times you'll just be told to assume that that has been met because it might, at least in an introductory statistics class, be a little bit hard to figure this out on your own. </a:t>
            </a:r>
          </a:p>
          <a:p>
            <a:endParaRPr lang="en-US" dirty="0"/>
          </a:p>
          <a:p>
            <a:r>
              <a:rPr lang="en-US" dirty="0"/>
              <a:t>E: Equal Variance</a:t>
            </a:r>
          </a:p>
          <a:p>
            <a:r>
              <a:rPr lang="en-US" dirty="0"/>
              <a:t>Now, the next condition is related to that, and this is the idea of having equal variance, equal variance. And that's just saying that each of these normal distributions should have the same spread for a given x. And so you could say equal variance, or you could even think about them having the equal standard deviation. So, for example, if, for a given x, let's say for this x, all of sudden, you had a much lower variance, made it look like this, then you would no longer meet your conditions for inference. </a:t>
            </a:r>
          </a:p>
        </p:txBody>
      </p:sp>
    </p:spTree>
    <p:extLst>
      <p:ext uri="{BB962C8B-B14F-4D97-AF65-F5344CB8AC3E}">
        <p14:creationId xmlns:p14="http://schemas.microsoft.com/office/powerpoint/2010/main" val="3188053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41BDD2-1C96-49F3-90DA-CA437998E3E9}"/>
              </a:ext>
            </a:extLst>
          </p:cNvPr>
          <p:cNvSpPr txBox="1"/>
          <p:nvPr/>
        </p:nvSpPr>
        <p:spPr>
          <a:xfrm>
            <a:off x="101600" y="81280"/>
            <a:ext cx="11866880" cy="3139321"/>
          </a:xfrm>
          <a:prstGeom prst="rect">
            <a:avLst/>
          </a:prstGeom>
          <a:noFill/>
        </p:spPr>
        <p:txBody>
          <a:bodyPr wrap="square" rtlCol="0">
            <a:spAutoFit/>
          </a:bodyPr>
          <a:lstStyle/>
          <a:p>
            <a:endParaRPr lang="en-US" dirty="0"/>
          </a:p>
          <a:p>
            <a:r>
              <a:rPr lang="en-US" dirty="0"/>
              <a:t>R: Random data points</a:t>
            </a:r>
          </a:p>
          <a:p>
            <a:r>
              <a:rPr lang="en-US" dirty="0"/>
              <a:t>Last, but not least, and this is one we've seen many times, this is the random condition. And this is that the data comes from a well-designed random sample or some type of randomized experiment. And this condition we have seen in every type of condition for inference that we have looked at so far. So I'll leave you there. It's good to know. It will show up on some exams. But many times, when it comes to problem solving, in an introductory statistics class, they will tell you, hey, just assume the conditions for inference have been met. Or what are the conditions for inference? But they're not going to actually make you prove, for example, the normal or the equal variance condition. That might be a bit much for an introductory statistics class.  </a:t>
            </a:r>
          </a:p>
          <a:p>
            <a:endParaRPr lang="en-US" dirty="0"/>
          </a:p>
          <a:p>
            <a:endParaRPr lang="en-US" dirty="0"/>
          </a:p>
        </p:txBody>
      </p:sp>
    </p:spTree>
    <p:extLst>
      <p:ext uri="{BB962C8B-B14F-4D97-AF65-F5344CB8AC3E}">
        <p14:creationId xmlns:p14="http://schemas.microsoft.com/office/powerpoint/2010/main" val="3223513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EF3F57-5CEE-4FF2-B432-C4BC4875424B}"/>
              </a:ext>
            </a:extLst>
          </p:cNvPr>
          <p:cNvSpPr>
            <a:spLocks noGrp="1"/>
          </p:cNvSpPr>
          <p:nvPr>
            <p:ph idx="1"/>
          </p:nvPr>
        </p:nvSpPr>
        <p:spPr>
          <a:xfrm>
            <a:off x="168676" y="159798"/>
            <a:ext cx="11940466" cy="6560598"/>
          </a:xfrm>
        </p:spPr>
        <p:txBody>
          <a:bodyPr/>
          <a:lstStyle/>
          <a:p>
            <a:pPr marL="514350" indent="-514350">
              <a:buAutoNum type="arabicPeriod"/>
            </a:pPr>
            <a:r>
              <a:rPr lang="en-US" b="1" dirty="0"/>
              <a:t>PREFACE TO LINEAR REGRESSION</a:t>
            </a:r>
          </a:p>
          <a:p>
            <a:pPr marL="0" indent="0">
              <a:buNone/>
            </a:pPr>
            <a:endParaRPr lang="en-US" b="1" dirty="0"/>
          </a:p>
          <a:p>
            <a:pPr marL="0" indent="0">
              <a:buNone/>
            </a:pPr>
            <a:r>
              <a:rPr lang="en-US" dirty="0"/>
              <a:t>Linear regression falls under a class of Machine Learning problems generally referred to as </a:t>
            </a:r>
            <a:r>
              <a:rPr lang="en-US" i="1" dirty="0"/>
              <a:t>“function approximation”.</a:t>
            </a:r>
          </a:p>
          <a:p>
            <a:pPr marL="0" indent="0">
              <a:buNone/>
            </a:pPr>
            <a:endParaRPr lang="en-US" i="1" dirty="0"/>
          </a:p>
          <a:p>
            <a:pPr marL="0" indent="0">
              <a:buNone/>
            </a:pPr>
            <a:r>
              <a:rPr lang="en-US" dirty="0"/>
              <a:t>Function approximation is a subset of problems that are called supervised learning problems. </a:t>
            </a:r>
          </a:p>
          <a:p>
            <a:pPr marL="0" indent="0">
              <a:buNone/>
            </a:pPr>
            <a:endParaRPr lang="en-US" dirty="0"/>
          </a:p>
          <a:p>
            <a:pPr marL="0" indent="0">
              <a:buNone/>
            </a:pPr>
            <a:r>
              <a:rPr lang="en-US" dirty="0"/>
              <a:t>Linear regression also has a classifier cousin called logistic regression.</a:t>
            </a:r>
          </a:p>
        </p:txBody>
      </p:sp>
    </p:spTree>
    <p:extLst>
      <p:ext uri="{BB962C8B-B14F-4D97-AF65-F5344CB8AC3E}">
        <p14:creationId xmlns:p14="http://schemas.microsoft.com/office/powerpoint/2010/main" val="291206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2160D0-2479-4057-BFF3-FA4C03F9A690}"/>
              </a:ext>
            </a:extLst>
          </p:cNvPr>
          <p:cNvSpPr txBox="1"/>
          <p:nvPr/>
        </p:nvSpPr>
        <p:spPr>
          <a:xfrm>
            <a:off x="1819922" y="781235"/>
            <a:ext cx="5814874" cy="4801314"/>
          </a:xfrm>
          <a:prstGeom prst="rect">
            <a:avLst/>
          </a:prstGeom>
          <a:noFill/>
        </p:spPr>
        <p:txBody>
          <a:bodyPr wrap="square" rtlCol="0">
            <a:spAutoFit/>
          </a:bodyPr>
          <a:lstStyle/>
          <a:p>
            <a:r>
              <a:rPr lang="en-US" dirty="0"/>
              <a:t>Q. y = (</a:t>
            </a:r>
            <a:r>
              <a:rPr lang="en-US" dirty="0" err="1"/>
              <a:t>x^m</a:t>
            </a:r>
            <a:r>
              <a:rPr lang="en-US" dirty="0"/>
              <a:t>)c</a:t>
            </a:r>
          </a:p>
          <a:p>
            <a:endParaRPr lang="en-US" dirty="0"/>
          </a:p>
          <a:p>
            <a:r>
              <a:rPr lang="en-US" dirty="0"/>
              <a:t>Ans:</a:t>
            </a:r>
          </a:p>
          <a:p>
            <a:r>
              <a:rPr lang="en-US" dirty="0"/>
              <a:t>Equation of line: y = mx + c</a:t>
            </a:r>
          </a:p>
          <a:p>
            <a:endParaRPr lang="en-US" dirty="0"/>
          </a:p>
          <a:p>
            <a:r>
              <a:rPr lang="en-US" dirty="0"/>
              <a:t>Log(y) = log((</a:t>
            </a:r>
            <a:r>
              <a:rPr lang="en-US" dirty="0" err="1"/>
              <a:t>x^m</a:t>
            </a:r>
            <a:r>
              <a:rPr lang="en-US" dirty="0"/>
              <a:t>)c)</a:t>
            </a:r>
          </a:p>
          <a:p>
            <a:endParaRPr lang="en-US" dirty="0"/>
          </a:p>
          <a:p>
            <a:r>
              <a:rPr lang="en-US" dirty="0"/>
              <a:t>Log(y) = log(</a:t>
            </a:r>
            <a:r>
              <a:rPr lang="en-US" dirty="0" err="1"/>
              <a:t>x^m</a:t>
            </a:r>
            <a:r>
              <a:rPr lang="en-US" dirty="0"/>
              <a:t>) + log(c)</a:t>
            </a:r>
          </a:p>
          <a:p>
            <a:endParaRPr lang="en-US" dirty="0"/>
          </a:p>
          <a:p>
            <a:endParaRPr lang="en-US" dirty="0"/>
          </a:p>
          <a:p>
            <a:r>
              <a:rPr lang="en-US" dirty="0"/>
              <a:t>Log(y) = m.log(x) + log(c)</a:t>
            </a:r>
          </a:p>
          <a:p>
            <a:endParaRPr lang="en-US" dirty="0"/>
          </a:p>
          <a:p>
            <a:r>
              <a:rPr lang="en-US" dirty="0"/>
              <a:t>Y = log(y)</a:t>
            </a:r>
          </a:p>
          <a:p>
            <a:r>
              <a:rPr lang="en-US" dirty="0"/>
              <a:t>X = log(x)</a:t>
            </a:r>
          </a:p>
          <a:p>
            <a:r>
              <a:rPr lang="en-US" dirty="0"/>
              <a:t>C = log(c)</a:t>
            </a:r>
          </a:p>
          <a:p>
            <a:endParaRPr lang="en-US" dirty="0"/>
          </a:p>
          <a:p>
            <a:r>
              <a:rPr lang="en-US" dirty="0"/>
              <a:t>Y = </a:t>
            </a:r>
            <a:r>
              <a:rPr lang="en-US" dirty="0" err="1"/>
              <a:t>mX</a:t>
            </a:r>
            <a:r>
              <a:rPr lang="en-US" dirty="0"/>
              <a:t> + C</a:t>
            </a:r>
          </a:p>
        </p:txBody>
      </p:sp>
    </p:spTree>
    <p:extLst>
      <p:ext uri="{BB962C8B-B14F-4D97-AF65-F5344CB8AC3E}">
        <p14:creationId xmlns:p14="http://schemas.microsoft.com/office/powerpoint/2010/main" val="3773307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7F8B321A-0E19-4DA5-B524-EE54D1D7D42E}"/>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a:solidFill>
                  <a:schemeClr val="bg1">
                    <a:lumMod val="95000"/>
                    <a:lumOff val="5000"/>
                  </a:schemeClr>
                </a:solidFill>
                <a:latin typeface="+mj-lt"/>
                <a:ea typeface="+mj-ea"/>
                <a:cs typeface="+mj-cs"/>
              </a:rPr>
              <a:t>THANK YOU FOR JOINING!</a:t>
            </a:r>
          </a:p>
        </p:txBody>
      </p:sp>
    </p:spTree>
    <p:extLst>
      <p:ext uri="{BB962C8B-B14F-4D97-AF65-F5344CB8AC3E}">
        <p14:creationId xmlns:p14="http://schemas.microsoft.com/office/powerpoint/2010/main" val="31261552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CB187-0B7E-4095-94F3-36111BD84D98}"/>
              </a:ext>
            </a:extLst>
          </p:cNvPr>
          <p:cNvPicPr>
            <a:picLocks noChangeAspect="1"/>
          </p:cNvPicPr>
          <p:nvPr/>
        </p:nvPicPr>
        <p:blipFill>
          <a:blip r:embed="rId2"/>
          <a:stretch>
            <a:fillRect/>
          </a:stretch>
        </p:blipFill>
        <p:spPr>
          <a:xfrm>
            <a:off x="265545" y="295372"/>
            <a:ext cx="4629796" cy="3905795"/>
          </a:xfrm>
          <a:prstGeom prst="rect">
            <a:avLst/>
          </a:prstGeom>
        </p:spPr>
      </p:pic>
      <p:sp>
        <p:nvSpPr>
          <p:cNvPr id="5" name="TextBox 4">
            <a:extLst>
              <a:ext uri="{FF2B5EF4-FFF2-40B4-BE49-F238E27FC236}">
                <a16:creationId xmlns:a16="http://schemas.microsoft.com/office/drawing/2014/main" id="{B446A37B-8D45-4E8E-83D7-FACB8118D44E}"/>
              </a:ext>
            </a:extLst>
          </p:cNvPr>
          <p:cNvSpPr txBox="1"/>
          <p:nvPr/>
        </p:nvSpPr>
        <p:spPr>
          <a:xfrm>
            <a:off x="5095783" y="301841"/>
            <a:ext cx="6924582" cy="4401205"/>
          </a:xfrm>
          <a:prstGeom prst="rect">
            <a:avLst/>
          </a:prstGeom>
          <a:noFill/>
        </p:spPr>
        <p:txBody>
          <a:bodyPr wrap="square" rtlCol="0">
            <a:spAutoFit/>
          </a:bodyPr>
          <a:lstStyle/>
          <a:p>
            <a:r>
              <a:rPr lang="en-US" sz="2800" b="1" dirty="0"/>
              <a:t>2. Ordinary least squares (OLS) regression:</a:t>
            </a:r>
          </a:p>
          <a:p>
            <a:endParaRPr lang="en-US" sz="2800" dirty="0"/>
          </a:p>
          <a:p>
            <a:r>
              <a:rPr lang="en-US" sz="2800" dirty="0"/>
              <a:t>Think of OLS as fitting a line through a group of points, as in Figure 1-1. This is a simple prediction problem: predicting y, the target value given a single attribute x. For example, the problem might be to predict men's salaries using only their heights. Height is slightly predictive of salaries for men (but not for women).</a:t>
            </a:r>
          </a:p>
        </p:txBody>
      </p:sp>
    </p:spTree>
    <p:extLst>
      <p:ext uri="{BB962C8B-B14F-4D97-AF65-F5344CB8AC3E}">
        <p14:creationId xmlns:p14="http://schemas.microsoft.com/office/powerpoint/2010/main" val="401278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82031D-CAD5-4855-B253-A9D3B74A237E}"/>
              </a:ext>
            </a:extLst>
          </p:cNvPr>
          <p:cNvSpPr txBox="1"/>
          <p:nvPr/>
        </p:nvSpPr>
        <p:spPr>
          <a:xfrm>
            <a:off x="0" y="97654"/>
            <a:ext cx="12082509" cy="3693319"/>
          </a:xfrm>
          <a:prstGeom prst="rect">
            <a:avLst/>
          </a:prstGeom>
          <a:noFill/>
        </p:spPr>
        <p:txBody>
          <a:bodyPr wrap="square" rtlCol="0">
            <a:spAutoFit/>
          </a:bodyPr>
          <a:lstStyle/>
          <a:p>
            <a:pPr algn="l"/>
            <a:r>
              <a:rPr lang="en-US" sz="1800" b="1" i="0" u="none" strike="noStrike" baseline="0" dirty="0">
                <a:latin typeface="PalatinoLTStd-Roman"/>
              </a:rPr>
              <a:t>3. DEGREES OF FREEDOM</a:t>
            </a:r>
          </a:p>
          <a:p>
            <a:pPr algn="l"/>
            <a:r>
              <a:rPr lang="en-US" sz="1800" b="0" i="0" u="none" strike="noStrike" baseline="0" dirty="0">
                <a:latin typeface="PalatinoLTStd-Roman"/>
              </a:rPr>
              <a:t>The points represent men's salaries versus their heights. The line in Figure 1-1 represents the OLS solution to this prediction problem. In some sense, the line is the best predictive model for men's salaries given their heights. The data set has six points in it. Suppose that the data set had only two points in it. Imagine that there's a population of points, like the ones in Figure 1-1, but that you do not get to see all the points. Maybe they are too expensive to generate.</a:t>
            </a:r>
            <a:endParaRPr lang="en-US" dirty="0">
              <a:latin typeface="PalatinoLTStd-Roman"/>
            </a:endParaRPr>
          </a:p>
          <a:p>
            <a:pPr algn="l"/>
            <a:r>
              <a:rPr lang="en-US" sz="1800" b="0" i="0" u="none" strike="noStrike" baseline="0" dirty="0">
                <a:latin typeface="PalatinoLTStd-Roman"/>
              </a:rPr>
              <a:t>To simulate this in the simple example, imagine that instead of six points you're given only two of the six points. How would that change the nature</a:t>
            </a:r>
            <a:r>
              <a:rPr lang="en-US" dirty="0">
                <a:latin typeface="PalatinoLTStd-Roman"/>
              </a:rPr>
              <a:t> </a:t>
            </a:r>
            <a:r>
              <a:rPr lang="en-US" sz="1800" b="0" i="0" u="none" strike="noStrike" baseline="0" dirty="0">
                <a:latin typeface="PalatinoLTStd-Roman"/>
              </a:rPr>
              <a:t>of the line fit to those points? It would depend on which two points you happened to get. To see how much effect that would have, pick any two points from Figure 1-1 and imagine a line through them. Figure 1-2 shows some of the possible lines through pairs of points from Figure 1-1. Notice how much the lines vary depending on the choice of points.</a:t>
            </a:r>
          </a:p>
          <a:p>
            <a:pPr algn="l"/>
            <a:endParaRPr lang="en-US" dirty="0">
              <a:latin typeface="PalatinoLTStd-Roman"/>
            </a:endParaRPr>
          </a:p>
          <a:p>
            <a:pPr algn="l"/>
            <a:endParaRPr lang="en-US" dirty="0"/>
          </a:p>
        </p:txBody>
      </p:sp>
      <p:pic>
        <p:nvPicPr>
          <p:cNvPr id="4" name="Picture 3">
            <a:extLst>
              <a:ext uri="{FF2B5EF4-FFF2-40B4-BE49-F238E27FC236}">
                <a16:creationId xmlns:a16="http://schemas.microsoft.com/office/drawing/2014/main" id="{18D240DA-ED9A-41DB-9AFE-562E036A450C}"/>
              </a:ext>
            </a:extLst>
          </p:cNvPr>
          <p:cNvPicPr>
            <a:picLocks noChangeAspect="1"/>
          </p:cNvPicPr>
          <p:nvPr/>
        </p:nvPicPr>
        <p:blipFill>
          <a:blip r:embed="rId2"/>
          <a:stretch>
            <a:fillRect/>
          </a:stretch>
        </p:blipFill>
        <p:spPr>
          <a:xfrm>
            <a:off x="109490" y="3194262"/>
            <a:ext cx="4100560" cy="3566085"/>
          </a:xfrm>
          <a:prstGeom prst="rect">
            <a:avLst/>
          </a:prstGeom>
        </p:spPr>
      </p:pic>
      <p:sp>
        <p:nvSpPr>
          <p:cNvPr id="5" name="TextBox 4">
            <a:extLst>
              <a:ext uri="{FF2B5EF4-FFF2-40B4-BE49-F238E27FC236}">
                <a16:creationId xmlns:a16="http://schemas.microsoft.com/office/drawing/2014/main" id="{6A3A2F58-38A5-4F8C-AA5B-95D39B50CA55}"/>
              </a:ext>
            </a:extLst>
          </p:cNvPr>
          <p:cNvSpPr txBox="1"/>
          <p:nvPr/>
        </p:nvSpPr>
        <p:spPr>
          <a:xfrm>
            <a:off x="4276725" y="3324225"/>
            <a:ext cx="7805784" cy="3139321"/>
          </a:xfrm>
          <a:prstGeom prst="rect">
            <a:avLst/>
          </a:prstGeom>
          <a:noFill/>
        </p:spPr>
        <p:txBody>
          <a:bodyPr wrap="square" rtlCol="0">
            <a:spAutoFit/>
          </a:bodyPr>
          <a:lstStyle/>
          <a:p>
            <a:pPr algn="l"/>
            <a:r>
              <a:rPr lang="en-US" b="0" i="0" u="none" strike="noStrike" baseline="0" dirty="0">
                <a:latin typeface="PalatinoLTStd-Roman"/>
              </a:rPr>
              <a:t>The problem with having only two points to fit a line is that there is not enough data for the number of degrees of freedom. </a:t>
            </a:r>
            <a:r>
              <a:rPr lang="en-US" b="1" i="0" u="none" strike="noStrike" baseline="0" dirty="0">
                <a:latin typeface="PalatinoLTStd-Roman"/>
              </a:rPr>
              <a:t>A line has two degrees of freedom. Having two degrees of freedom means that there are two independent parameters that uniquely determine a line.</a:t>
            </a:r>
            <a:r>
              <a:rPr lang="en-US" b="0" i="0" u="none" strike="noStrike" baseline="0" dirty="0">
                <a:latin typeface="PalatinoLTStd-Roman"/>
              </a:rPr>
              <a:t> You can imagine grabbing hold of a line in the plane and sliding it up and down in the plane or twisting it to change its slope. So, vertical position and slope are independent. They can be changed separately, and together they completely specify a line. The degrees of freedom of a line can be expressed in several equivalent ways (where it intercepts the y‐axis and its slope, two points that are on the line, and so on). All of these representations of a line require two parameters to specify. </a:t>
            </a:r>
            <a:endParaRPr lang="en-US" dirty="0"/>
          </a:p>
        </p:txBody>
      </p:sp>
    </p:spTree>
    <p:extLst>
      <p:ext uri="{BB962C8B-B14F-4D97-AF65-F5344CB8AC3E}">
        <p14:creationId xmlns:p14="http://schemas.microsoft.com/office/powerpoint/2010/main" val="422638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67EBD-808A-42FD-86C5-AD27A41DA46A}"/>
              </a:ext>
            </a:extLst>
          </p:cNvPr>
          <p:cNvSpPr txBox="1"/>
          <p:nvPr/>
        </p:nvSpPr>
        <p:spPr>
          <a:xfrm>
            <a:off x="71021" y="71021"/>
            <a:ext cx="12011488" cy="2031325"/>
          </a:xfrm>
          <a:prstGeom prst="rect">
            <a:avLst/>
          </a:prstGeom>
          <a:noFill/>
        </p:spPr>
        <p:txBody>
          <a:bodyPr wrap="square" rtlCol="0">
            <a:spAutoFit/>
          </a:bodyPr>
          <a:lstStyle/>
          <a:p>
            <a:pPr algn="l"/>
            <a:r>
              <a:rPr lang="en-US" b="0" i="0" u="none" strike="noStrike" baseline="0" dirty="0">
                <a:latin typeface="PalatinoLTStd-Roman"/>
              </a:rPr>
              <a:t>When the number of degrees of freedom is equal to the number of points, the predictions are not very good. The lines hit the points used to draw them, but there is a lot of variation among lines drawn with different pairs of points. You cannot place much faith in a prediction that has as many degrees of freedom as the number of points in your data set. The plot in Figure 1-1 had six points and fit a line (two degrees of freedom) through them. That is six points and two degrees of freedom.</a:t>
            </a:r>
            <a:endParaRPr lang="en-US" dirty="0"/>
          </a:p>
          <a:p>
            <a:pPr algn="l"/>
            <a:endParaRPr lang="en-US" dirty="0"/>
          </a:p>
          <a:p>
            <a:endParaRPr lang="en-US" dirty="0"/>
          </a:p>
        </p:txBody>
      </p:sp>
    </p:spTree>
    <p:extLst>
      <p:ext uri="{BB962C8B-B14F-4D97-AF65-F5344CB8AC3E}">
        <p14:creationId xmlns:p14="http://schemas.microsoft.com/office/powerpoint/2010/main" val="3031387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41CC3D-52F5-4CE1-8C4A-F5B85D86AFE5}"/>
              </a:ext>
            </a:extLst>
          </p:cNvPr>
          <p:cNvSpPr txBox="1"/>
          <p:nvPr/>
        </p:nvSpPr>
        <p:spPr>
          <a:xfrm>
            <a:off x="88777" y="88777"/>
            <a:ext cx="11993732" cy="2308324"/>
          </a:xfrm>
          <a:prstGeom prst="rect">
            <a:avLst/>
          </a:prstGeom>
          <a:noFill/>
        </p:spPr>
        <p:txBody>
          <a:bodyPr wrap="square" rtlCol="0">
            <a:spAutoFit/>
          </a:bodyPr>
          <a:lstStyle/>
          <a:p>
            <a:pPr algn="l"/>
            <a:r>
              <a:rPr lang="en-US" b="1" dirty="0"/>
              <a:t>4. REGRESSION:</a:t>
            </a:r>
          </a:p>
          <a:p>
            <a:pPr algn="l"/>
            <a:r>
              <a:rPr lang="en-US" dirty="0"/>
              <a:t>Regression is the task of learning a target function </a:t>
            </a:r>
            <a:r>
              <a:rPr lang="en-US" i="1" dirty="0"/>
              <a:t>‘f’</a:t>
            </a:r>
            <a:r>
              <a:rPr lang="en-US" dirty="0"/>
              <a:t> that maps each attribute set x into a continuous-valued output y.</a:t>
            </a:r>
          </a:p>
          <a:p>
            <a:pPr algn="l"/>
            <a:endParaRPr lang="en-US" dirty="0"/>
          </a:p>
          <a:p>
            <a:pPr algn="l"/>
            <a:r>
              <a:rPr lang="en-US" b="1" dirty="0"/>
              <a:t>5. ERROR FUNCTION:</a:t>
            </a:r>
          </a:p>
          <a:p>
            <a:pPr algn="l"/>
            <a:r>
              <a:rPr lang="en-US" dirty="0"/>
              <a:t>The goal of regression is to find a target function that can fit the input data with minimum error. The error function for a regression task can be expressed in terms of the sum of absolute or squared error:</a:t>
            </a:r>
          </a:p>
          <a:p>
            <a:pPr algn="l"/>
            <a:endParaRPr lang="en-US" dirty="0"/>
          </a:p>
          <a:p>
            <a:pPr algn="l"/>
            <a:endParaRPr lang="en-US" dirty="0"/>
          </a:p>
        </p:txBody>
      </p:sp>
      <p:pic>
        <p:nvPicPr>
          <p:cNvPr id="4" name="Picture 3">
            <a:extLst>
              <a:ext uri="{FF2B5EF4-FFF2-40B4-BE49-F238E27FC236}">
                <a16:creationId xmlns:a16="http://schemas.microsoft.com/office/drawing/2014/main" id="{D7655FB0-FF05-409A-BCD4-9CB3031DAE51}"/>
              </a:ext>
            </a:extLst>
          </p:cNvPr>
          <p:cNvPicPr>
            <a:picLocks noChangeAspect="1"/>
          </p:cNvPicPr>
          <p:nvPr/>
        </p:nvPicPr>
        <p:blipFill>
          <a:blip r:embed="rId2"/>
          <a:stretch>
            <a:fillRect/>
          </a:stretch>
        </p:blipFill>
        <p:spPr>
          <a:xfrm>
            <a:off x="256463" y="1806205"/>
            <a:ext cx="4896533" cy="1771897"/>
          </a:xfrm>
          <a:prstGeom prst="rect">
            <a:avLst/>
          </a:prstGeom>
        </p:spPr>
      </p:pic>
      <p:sp>
        <p:nvSpPr>
          <p:cNvPr id="5" name="TextBox 4">
            <a:extLst>
              <a:ext uri="{FF2B5EF4-FFF2-40B4-BE49-F238E27FC236}">
                <a16:creationId xmlns:a16="http://schemas.microsoft.com/office/drawing/2014/main" id="{E96DF81E-9FA7-4C7A-83CF-84EF9437DA1C}"/>
              </a:ext>
            </a:extLst>
          </p:cNvPr>
          <p:cNvSpPr txBox="1"/>
          <p:nvPr/>
        </p:nvSpPr>
        <p:spPr>
          <a:xfrm>
            <a:off x="256463" y="3705225"/>
            <a:ext cx="11826046" cy="646331"/>
          </a:xfrm>
          <a:prstGeom prst="rect">
            <a:avLst/>
          </a:prstGeom>
          <a:noFill/>
        </p:spPr>
        <p:txBody>
          <a:bodyPr wrap="square" rtlCol="0">
            <a:spAutoFit/>
          </a:bodyPr>
          <a:lstStyle/>
          <a:p>
            <a:r>
              <a:rPr lang="en-US" dirty="0"/>
              <a:t>Similarly, we have MAE and MSE:</a:t>
            </a:r>
          </a:p>
          <a:p>
            <a:r>
              <a:rPr lang="en-US" dirty="0"/>
              <a:t>Ref: Machine Learning using Python (Michael Bowles)</a:t>
            </a:r>
          </a:p>
        </p:txBody>
      </p:sp>
      <p:pic>
        <p:nvPicPr>
          <p:cNvPr id="7" name="Picture 6">
            <a:extLst>
              <a:ext uri="{FF2B5EF4-FFF2-40B4-BE49-F238E27FC236}">
                <a16:creationId xmlns:a16="http://schemas.microsoft.com/office/drawing/2014/main" id="{B4A41B47-DCE6-4609-9411-A0F698623CB5}"/>
              </a:ext>
            </a:extLst>
          </p:cNvPr>
          <p:cNvPicPr>
            <a:picLocks noChangeAspect="1"/>
          </p:cNvPicPr>
          <p:nvPr/>
        </p:nvPicPr>
        <p:blipFill>
          <a:blip r:embed="rId3"/>
          <a:stretch>
            <a:fillRect/>
          </a:stretch>
        </p:blipFill>
        <p:spPr>
          <a:xfrm>
            <a:off x="256463" y="4429206"/>
            <a:ext cx="5382376" cy="1162212"/>
          </a:xfrm>
          <a:prstGeom prst="rect">
            <a:avLst/>
          </a:prstGeom>
        </p:spPr>
      </p:pic>
      <p:pic>
        <p:nvPicPr>
          <p:cNvPr id="9" name="Picture 8">
            <a:extLst>
              <a:ext uri="{FF2B5EF4-FFF2-40B4-BE49-F238E27FC236}">
                <a16:creationId xmlns:a16="http://schemas.microsoft.com/office/drawing/2014/main" id="{23D68A15-FF1E-4FEA-97D2-7C31F59C1EB7}"/>
              </a:ext>
            </a:extLst>
          </p:cNvPr>
          <p:cNvPicPr>
            <a:picLocks noChangeAspect="1"/>
          </p:cNvPicPr>
          <p:nvPr/>
        </p:nvPicPr>
        <p:blipFill>
          <a:blip r:embed="rId4"/>
          <a:stretch>
            <a:fillRect/>
          </a:stretch>
        </p:blipFill>
        <p:spPr>
          <a:xfrm>
            <a:off x="256463" y="5591418"/>
            <a:ext cx="5182323" cy="1124107"/>
          </a:xfrm>
          <a:prstGeom prst="rect">
            <a:avLst/>
          </a:prstGeom>
        </p:spPr>
      </p:pic>
    </p:spTree>
    <p:extLst>
      <p:ext uri="{BB962C8B-B14F-4D97-AF65-F5344CB8AC3E}">
        <p14:creationId xmlns:p14="http://schemas.microsoft.com/office/powerpoint/2010/main" val="3920184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Text&#10;&#10;Description automatically generated">
            <a:extLst>
              <a:ext uri="{FF2B5EF4-FFF2-40B4-BE49-F238E27FC236}">
                <a16:creationId xmlns:a16="http://schemas.microsoft.com/office/drawing/2014/main" id="{C969AC24-49CA-4F49-A90F-717A673B7788}"/>
              </a:ext>
            </a:extLst>
          </p:cNvPr>
          <p:cNvPicPr>
            <a:picLocks noChangeAspect="1"/>
          </p:cNvPicPr>
          <p:nvPr/>
        </p:nvPicPr>
        <p:blipFill rotWithShape="1">
          <a:blip r:embed="rId2">
            <a:extLst>
              <a:ext uri="{28A0092B-C50C-407E-A947-70E740481C1C}">
                <a14:useLocalDpi xmlns:a14="http://schemas.microsoft.com/office/drawing/2010/main" val="0"/>
              </a:ext>
            </a:extLst>
          </a:blip>
          <a:srcRect b="1368"/>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756319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9DEF2E-2144-4F42-8C84-9B8F35E9C279}"/>
              </a:ext>
            </a:extLst>
          </p:cNvPr>
          <p:cNvSpPr txBox="1"/>
          <p:nvPr/>
        </p:nvSpPr>
        <p:spPr>
          <a:xfrm>
            <a:off x="66675" y="123825"/>
            <a:ext cx="12011025" cy="1200329"/>
          </a:xfrm>
          <a:prstGeom prst="rect">
            <a:avLst/>
          </a:prstGeom>
          <a:noFill/>
        </p:spPr>
        <p:txBody>
          <a:bodyPr wrap="square" rtlCol="0">
            <a:spAutoFit/>
          </a:bodyPr>
          <a:lstStyle/>
          <a:p>
            <a:pPr algn="l"/>
            <a:r>
              <a:rPr lang="en-US" b="1" dirty="0"/>
              <a:t>6. LEAST SQUARE METHOD</a:t>
            </a:r>
          </a:p>
          <a:p>
            <a:pPr algn="l"/>
            <a:r>
              <a:rPr lang="en-US" dirty="0"/>
              <a:t>Suppose we wish to fit the following linear model to the observed data:</a:t>
            </a:r>
          </a:p>
          <a:p>
            <a:pPr algn="l"/>
            <a:endParaRPr lang="en-US" dirty="0"/>
          </a:p>
          <a:p>
            <a:pPr algn="l"/>
            <a:endParaRPr lang="en-US" dirty="0"/>
          </a:p>
        </p:txBody>
      </p:sp>
      <p:pic>
        <p:nvPicPr>
          <p:cNvPr id="4" name="Picture 3">
            <a:extLst>
              <a:ext uri="{FF2B5EF4-FFF2-40B4-BE49-F238E27FC236}">
                <a16:creationId xmlns:a16="http://schemas.microsoft.com/office/drawing/2014/main" id="{3BF2299A-ABFF-4F51-9F19-DAFC4ED018E5}"/>
              </a:ext>
            </a:extLst>
          </p:cNvPr>
          <p:cNvPicPr>
            <a:picLocks noChangeAspect="1"/>
          </p:cNvPicPr>
          <p:nvPr/>
        </p:nvPicPr>
        <p:blipFill>
          <a:blip r:embed="rId2"/>
          <a:stretch>
            <a:fillRect/>
          </a:stretch>
        </p:blipFill>
        <p:spPr>
          <a:xfrm>
            <a:off x="428829" y="941986"/>
            <a:ext cx="6173061" cy="523948"/>
          </a:xfrm>
          <a:prstGeom prst="rect">
            <a:avLst/>
          </a:prstGeom>
        </p:spPr>
      </p:pic>
      <p:pic>
        <p:nvPicPr>
          <p:cNvPr id="6" name="Picture 5">
            <a:extLst>
              <a:ext uri="{FF2B5EF4-FFF2-40B4-BE49-F238E27FC236}">
                <a16:creationId xmlns:a16="http://schemas.microsoft.com/office/drawing/2014/main" id="{363CE775-53B3-4916-8373-B9C7B6D9D5FE}"/>
              </a:ext>
            </a:extLst>
          </p:cNvPr>
          <p:cNvPicPr>
            <a:picLocks noChangeAspect="1"/>
          </p:cNvPicPr>
          <p:nvPr/>
        </p:nvPicPr>
        <p:blipFill>
          <a:blip r:embed="rId3"/>
          <a:stretch>
            <a:fillRect/>
          </a:stretch>
        </p:blipFill>
        <p:spPr>
          <a:xfrm>
            <a:off x="66675" y="1809524"/>
            <a:ext cx="12011025" cy="3626076"/>
          </a:xfrm>
          <a:prstGeom prst="rect">
            <a:avLst/>
          </a:prstGeom>
        </p:spPr>
      </p:pic>
    </p:spTree>
    <p:extLst>
      <p:ext uri="{BB962C8B-B14F-4D97-AF65-F5344CB8AC3E}">
        <p14:creationId xmlns:p14="http://schemas.microsoft.com/office/powerpoint/2010/main" val="314735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12F46-FD2A-4700-B5B2-960591D23FB7}"/>
              </a:ext>
            </a:extLst>
          </p:cNvPr>
          <p:cNvPicPr>
            <a:picLocks noChangeAspect="1"/>
          </p:cNvPicPr>
          <p:nvPr/>
        </p:nvPicPr>
        <p:blipFill>
          <a:blip r:embed="rId2"/>
          <a:stretch>
            <a:fillRect/>
          </a:stretch>
        </p:blipFill>
        <p:spPr>
          <a:xfrm>
            <a:off x="399340" y="180079"/>
            <a:ext cx="10174120" cy="3734321"/>
          </a:xfrm>
          <a:prstGeom prst="rect">
            <a:avLst/>
          </a:prstGeom>
        </p:spPr>
      </p:pic>
      <p:pic>
        <p:nvPicPr>
          <p:cNvPr id="5" name="Picture 4">
            <a:extLst>
              <a:ext uri="{FF2B5EF4-FFF2-40B4-BE49-F238E27FC236}">
                <a16:creationId xmlns:a16="http://schemas.microsoft.com/office/drawing/2014/main" id="{04AC0050-8FA2-40D5-AE42-344F80D0D68E}"/>
              </a:ext>
            </a:extLst>
          </p:cNvPr>
          <p:cNvPicPr>
            <a:picLocks noChangeAspect="1"/>
          </p:cNvPicPr>
          <p:nvPr/>
        </p:nvPicPr>
        <p:blipFill>
          <a:blip r:embed="rId3"/>
          <a:stretch>
            <a:fillRect/>
          </a:stretch>
        </p:blipFill>
        <p:spPr>
          <a:xfrm>
            <a:off x="399340" y="4082280"/>
            <a:ext cx="10136015" cy="1924319"/>
          </a:xfrm>
          <a:prstGeom prst="rect">
            <a:avLst/>
          </a:prstGeom>
        </p:spPr>
      </p:pic>
    </p:spTree>
    <p:extLst>
      <p:ext uri="{BB962C8B-B14F-4D97-AF65-F5344CB8AC3E}">
        <p14:creationId xmlns:p14="http://schemas.microsoft.com/office/powerpoint/2010/main" val="3902492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1669</Words>
  <Application>Microsoft Office PowerPoint</Application>
  <PresentationFormat>Widescreen</PresentationFormat>
  <Paragraphs>70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PalatinoLTStd-Roman</vt:lpstr>
      <vt:lpstr>Office Theme</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dc:title>
  <dc:creator>Ashish Jayne</dc:creator>
  <cp:lastModifiedBy>Ashish Jayne</cp:lastModifiedBy>
  <cp:revision>44</cp:revision>
  <dcterms:created xsi:type="dcterms:W3CDTF">2021-07-15T02:07:57Z</dcterms:created>
  <dcterms:modified xsi:type="dcterms:W3CDTF">2021-07-15T07:02:00Z</dcterms:modified>
</cp:coreProperties>
</file>